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41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3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4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7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5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6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1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65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5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0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30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836F6-5C97-4B05-AE82-00CFA2D3159D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E7FDD-EED1-48A0-A8A6-7B9D1F546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1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ethical and social environment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Miami Dade College</a:t>
            </a:r>
          </a:p>
          <a:p>
            <a:r>
              <a:rPr lang="en-US" dirty="0" smtClean="0"/>
              <a:t>Sep 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smtClean="0"/>
              <a:t>, </a:t>
            </a:r>
            <a:r>
              <a:rPr lang="en-US" smtClean="0"/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9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Individual ethics in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companies </a:t>
            </a:r>
            <a:r>
              <a:rPr lang="en-US" b="1" dirty="0" smtClean="0"/>
              <a:t>aggressively seek to maximize </a:t>
            </a:r>
            <a:r>
              <a:rPr lang="en-US" dirty="0" smtClean="0"/>
              <a:t>their profits and grow at any cost </a:t>
            </a:r>
          </a:p>
          <a:p>
            <a:r>
              <a:rPr lang="en-US" dirty="0" smtClean="0"/>
              <a:t>Some companies actively work for </a:t>
            </a:r>
            <a:r>
              <a:rPr lang="en-US" b="1" dirty="0" smtClean="0"/>
              <a:t>the betterment of society </a:t>
            </a:r>
            <a:r>
              <a:rPr lang="en-US" dirty="0" smtClean="0"/>
              <a:t>even when it means less profit for the owners</a:t>
            </a:r>
          </a:p>
          <a:p>
            <a:r>
              <a:rPr lang="en-US" b="1" dirty="0" smtClean="0"/>
              <a:t>Ethics</a:t>
            </a:r>
            <a:r>
              <a:rPr lang="en-US" dirty="0" smtClean="0"/>
              <a:t>: an individual’s </a:t>
            </a:r>
            <a:r>
              <a:rPr lang="en-US" b="1" dirty="0" smtClean="0"/>
              <a:t>personal beliefs </a:t>
            </a:r>
            <a:r>
              <a:rPr lang="en-US" dirty="0" smtClean="0"/>
              <a:t>whether an </a:t>
            </a:r>
            <a:r>
              <a:rPr lang="en-US" b="1" dirty="0" smtClean="0"/>
              <a:t>action is right or wrong</a:t>
            </a:r>
          </a:p>
          <a:p>
            <a:r>
              <a:rPr lang="en-US" b="1" dirty="0" smtClean="0"/>
              <a:t>Ethical behavior</a:t>
            </a:r>
            <a:r>
              <a:rPr lang="en-US" dirty="0" smtClean="0"/>
              <a:t>: behavior that conforms to </a:t>
            </a:r>
            <a:r>
              <a:rPr lang="en-US" b="1" dirty="0" smtClean="0"/>
              <a:t>generally accepted social norms</a:t>
            </a:r>
          </a:p>
          <a:p>
            <a:r>
              <a:rPr lang="en-US" b="1" dirty="0" smtClean="0"/>
              <a:t>Formal laws </a:t>
            </a:r>
            <a:r>
              <a:rPr lang="en-US" dirty="0" smtClean="0"/>
              <a:t>reflect prevailing </a:t>
            </a:r>
            <a:r>
              <a:rPr lang="en-US" b="1" dirty="0" smtClean="0"/>
              <a:t>ethical standards </a:t>
            </a:r>
            <a:r>
              <a:rPr lang="en-US" dirty="0" smtClean="0"/>
              <a:t>of its citizens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091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Managerial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Standards</a:t>
            </a:r>
            <a:r>
              <a:rPr lang="en-US" dirty="0" smtClean="0"/>
              <a:t> of behavior that </a:t>
            </a:r>
            <a:r>
              <a:rPr lang="en-US" b="1" dirty="0" smtClean="0"/>
              <a:t>guide</a:t>
            </a:r>
            <a:r>
              <a:rPr lang="en-US" dirty="0" smtClean="0"/>
              <a:t> individual managers in their work</a:t>
            </a:r>
          </a:p>
          <a:p>
            <a:r>
              <a:rPr lang="en-US" dirty="0" smtClean="0"/>
              <a:t>Three areas:</a:t>
            </a:r>
          </a:p>
          <a:p>
            <a:pPr marL="514350" indent="-514350">
              <a:buAutoNum type="arabicPeriod"/>
            </a:pPr>
            <a:r>
              <a:rPr lang="en-US" dirty="0" smtClean="0"/>
              <a:t>How an organization treats its </a:t>
            </a:r>
            <a:r>
              <a:rPr lang="en-US" b="1" dirty="0" smtClean="0"/>
              <a:t>employees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Hiring, firing, wages, working conditions, and employee privacy and respect</a:t>
            </a:r>
          </a:p>
          <a:p>
            <a:r>
              <a:rPr lang="en-US" b="1" dirty="0" smtClean="0"/>
              <a:t>Hiring and firing </a:t>
            </a:r>
            <a:r>
              <a:rPr lang="en-US" dirty="0" smtClean="0"/>
              <a:t>should be based solely on an individual’s ability to perform the job</a:t>
            </a:r>
          </a:p>
          <a:p>
            <a:r>
              <a:rPr lang="en-US" dirty="0" smtClean="0"/>
              <a:t>Hiring based on </a:t>
            </a:r>
            <a:r>
              <a:rPr lang="en-US" b="1" dirty="0" smtClean="0"/>
              <a:t>discrimination</a:t>
            </a:r>
            <a:r>
              <a:rPr lang="en-US" dirty="0" smtClean="0"/>
              <a:t> against a group of people is both unethical and illegal </a:t>
            </a:r>
          </a:p>
          <a:p>
            <a:r>
              <a:rPr lang="en-US" dirty="0" smtClean="0"/>
              <a:t>Divulging </a:t>
            </a:r>
            <a:r>
              <a:rPr lang="en-US" b="1" dirty="0" smtClean="0"/>
              <a:t>private information </a:t>
            </a:r>
            <a:r>
              <a:rPr lang="en-US" dirty="0" smtClean="0"/>
              <a:t>of employees is unethical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71035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2. How employees treat the </a:t>
            </a:r>
            <a:r>
              <a:rPr lang="en-US" b="1" dirty="0" smtClean="0"/>
              <a:t>organization</a:t>
            </a:r>
          </a:p>
          <a:p>
            <a:r>
              <a:rPr lang="en-US" dirty="0" smtClean="0"/>
              <a:t>Conflicts of interest, secrecy, confidentiality and honesty</a:t>
            </a:r>
          </a:p>
          <a:p>
            <a:r>
              <a:rPr lang="en-US" dirty="0" smtClean="0"/>
              <a:t>Decisions potentially </a:t>
            </a:r>
            <a:r>
              <a:rPr lang="en-US" b="1" dirty="0" smtClean="0"/>
              <a:t>benefit the individual </a:t>
            </a:r>
            <a:r>
              <a:rPr lang="en-US" dirty="0" smtClean="0"/>
              <a:t>and </a:t>
            </a:r>
            <a:r>
              <a:rPr lang="en-US" b="1" dirty="0" smtClean="0"/>
              <a:t>damage the organization</a:t>
            </a:r>
          </a:p>
          <a:p>
            <a:r>
              <a:rPr lang="en-US" b="1" dirty="0" smtClean="0"/>
              <a:t>Selling information </a:t>
            </a:r>
            <a:r>
              <a:rPr lang="en-US" dirty="0" smtClean="0"/>
              <a:t>about company plans to competitors is unethical</a:t>
            </a:r>
          </a:p>
          <a:p>
            <a:r>
              <a:rPr lang="en-US" dirty="0" smtClean="0"/>
              <a:t>Using a </a:t>
            </a:r>
            <a:r>
              <a:rPr lang="en-US" b="1" dirty="0" smtClean="0"/>
              <a:t>business telephone </a:t>
            </a:r>
            <a:r>
              <a:rPr lang="en-US" dirty="0" smtClean="0"/>
              <a:t>for personal long-distance calls</a:t>
            </a:r>
          </a:p>
          <a:p>
            <a:pPr marL="0" indent="0">
              <a:buNone/>
            </a:pPr>
            <a:r>
              <a:rPr lang="en-US" dirty="0" smtClean="0"/>
              <a:t>3. How to treat other </a:t>
            </a:r>
            <a:r>
              <a:rPr lang="en-US" b="1" dirty="0" smtClean="0"/>
              <a:t>economic agents</a:t>
            </a:r>
            <a:r>
              <a:rPr lang="en-US" dirty="0" smtClean="0"/>
              <a:t>:</a:t>
            </a:r>
          </a:p>
          <a:p>
            <a:r>
              <a:rPr lang="en-US" dirty="0" smtClean="0"/>
              <a:t>Such as customers, competitors, stockholders, suppliers,…</a:t>
            </a:r>
          </a:p>
          <a:p>
            <a:r>
              <a:rPr lang="en-US" dirty="0" smtClean="0"/>
              <a:t>Ethical ambiguity about </a:t>
            </a:r>
            <a:r>
              <a:rPr lang="en-US" b="1" dirty="0" smtClean="0"/>
              <a:t>advertising</a:t>
            </a:r>
            <a:r>
              <a:rPr lang="en-US" dirty="0" smtClean="0"/>
              <a:t> and promotions, </a:t>
            </a:r>
            <a:r>
              <a:rPr lang="en-US" b="1" dirty="0" smtClean="0"/>
              <a:t>financial</a:t>
            </a:r>
            <a:r>
              <a:rPr lang="en-US" dirty="0" smtClean="0"/>
              <a:t> disclosures, ordering and purchasing, </a:t>
            </a:r>
            <a:r>
              <a:rPr lang="en-US" b="1" dirty="0" smtClean="0"/>
              <a:t>bargaining</a:t>
            </a:r>
            <a:r>
              <a:rPr lang="en-US" dirty="0" smtClean="0"/>
              <a:t> and negotiation …</a:t>
            </a:r>
          </a:p>
          <a:p>
            <a:r>
              <a:rPr lang="en-US" dirty="0" smtClean="0"/>
              <a:t>Some firms </a:t>
            </a:r>
            <a:r>
              <a:rPr lang="en-US" b="1" dirty="0" smtClean="0"/>
              <a:t>overstate their earnings </a:t>
            </a:r>
            <a:r>
              <a:rPr lang="en-US" dirty="0" smtClean="0"/>
              <a:t>projections to entice more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Ethics in countries and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Ethical business </a:t>
            </a:r>
            <a:r>
              <a:rPr lang="en-US" dirty="0" smtClean="0"/>
              <a:t>practices are </a:t>
            </a:r>
            <a:r>
              <a:rPr lang="en-US" b="1" dirty="0" smtClean="0"/>
              <a:t>different</a:t>
            </a:r>
            <a:r>
              <a:rPr lang="en-US" dirty="0" smtClean="0"/>
              <a:t> in different countries</a:t>
            </a:r>
          </a:p>
          <a:p>
            <a:r>
              <a:rPr lang="en-US" dirty="0" smtClean="0"/>
              <a:t>In some countries, </a:t>
            </a:r>
            <a:r>
              <a:rPr lang="en-US" b="1" dirty="0" smtClean="0"/>
              <a:t>bribes and side payments </a:t>
            </a:r>
            <a:r>
              <a:rPr lang="en-US" dirty="0" smtClean="0"/>
              <a:t>are a normal part of doing business</a:t>
            </a:r>
          </a:p>
          <a:p>
            <a:r>
              <a:rPr lang="en-US" dirty="0" smtClean="0"/>
              <a:t>Ethics in an </a:t>
            </a:r>
            <a:r>
              <a:rPr lang="en-US" b="1" dirty="0" smtClean="0"/>
              <a:t>organizational context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Actions of </a:t>
            </a:r>
            <a:r>
              <a:rPr lang="en-US" b="1" dirty="0" smtClean="0"/>
              <a:t>peer and top managers </a:t>
            </a:r>
            <a:r>
              <a:rPr lang="en-US" dirty="0" smtClean="0"/>
              <a:t>and the organizations’ culture contribute to </a:t>
            </a:r>
            <a:r>
              <a:rPr lang="en-US" dirty="0"/>
              <a:t>e</a:t>
            </a:r>
            <a:r>
              <a:rPr lang="en-US" dirty="0" smtClean="0"/>
              <a:t>thical practices</a:t>
            </a:r>
          </a:p>
          <a:p>
            <a:pPr>
              <a:buFontTx/>
              <a:buChar char="-"/>
            </a:pPr>
            <a:r>
              <a:rPr lang="en-US" dirty="0" smtClean="0"/>
              <a:t>Some organizations </a:t>
            </a:r>
            <a:r>
              <a:rPr lang="en-US" b="1" dirty="0" smtClean="0"/>
              <a:t>openly permit unethical </a:t>
            </a:r>
            <a:r>
              <a:rPr lang="en-US" dirty="0" smtClean="0"/>
              <a:t>business practices </a:t>
            </a:r>
          </a:p>
          <a:p>
            <a:pPr>
              <a:buFontTx/>
              <a:buChar char="-"/>
            </a:pPr>
            <a:r>
              <a:rPr lang="en-US" dirty="0" smtClean="0"/>
              <a:t>If managers </a:t>
            </a:r>
            <a:r>
              <a:rPr lang="en-US" b="1" dirty="0" smtClean="0"/>
              <a:t>feel pressure </a:t>
            </a:r>
            <a:r>
              <a:rPr lang="en-US" dirty="0" smtClean="0"/>
              <a:t>to meet goals, they might choose unethical or even illegal practices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74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Managing ethical behavior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1. Creating </a:t>
            </a:r>
            <a:r>
              <a:rPr lang="en-US" b="1" dirty="0" smtClean="0"/>
              <a:t>ethics codes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b="1" dirty="0" smtClean="0"/>
              <a:t>Formalizing</a:t>
            </a:r>
            <a:r>
              <a:rPr lang="en-US" dirty="0" smtClean="0"/>
              <a:t> ethical standards</a:t>
            </a:r>
          </a:p>
          <a:p>
            <a:pPr>
              <a:buFontTx/>
              <a:buChar char="-"/>
            </a:pPr>
            <a:r>
              <a:rPr lang="en-US" dirty="0" smtClean="0"/>
              <a:t>Code of ethics: </a:t>
            </a:r>
            <a:r>
              <a:rPr lang="en-US" b="1" dirty="0" smtClean="0"/>
              <a:t>written statements </a:t>
            </a:r>
            <a:r>
              <a:rPr lang="en-US" dirty="0" smtClean="0"/>
              <a:t>of the values and ethical standards that guide the firms’ actions</a:t>
            </a:r>
          </a:p>
          <a:p>
            <a:pPr marL="0" indent="0">
              <a:buNone/>
            </a:pPr>
            <a:r>
              <a:rPr lang="en-US" dirty="0" smtClean="0"/>
              <a:t>2. Applying </a:t>
            </a:r>
            <a:r>
              <a:rPr lang="en-US" b="1" dirty="0" smtClean="0"/>
              <a:t>moral judgment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b="1" dirty="0" smtClean="0"/>
              <a:t>Utility</a:t>
            </a:r>
            <a:r>
              <a:rPr lang="en-US" dirty="0" smtClean="0"/>
              <a:t>: an act optimizes </a:t>
            </a:r>
            <a:r>
              <a:rPr lang="en-US" b="1" dirty="0" smtClean="0"/>
              <a:t>what is best </a:t>
            </a:r>
            <a:r>
              <a:rPr lang="en-US" dirty="0" smtClean="0"/>
              <a:t>for its constituencies</a:t>
            </a:r>
          </a:p>
          <a:p>
            <a:pPr>
              <a:buFontTx/>
              <a:buChar char="-"/>
            </a:pPr>
            <a:r>
              <a:rPr lang="en-US" b="1" dirty="0" smtClean="0"/>
              <a:t>Right</a:t>
            </a:r>
            <a:r>
              <a:rPr lang="en-US" dirty="0" smtClean="0"/>
              <a:t>: the act respects </a:t>
            </a:r>
            <a:r>
              <a:rPr lang="en-US" b="1" dirty="0" smtClean="0"/>
              <a:t>the rights of  the individuals </a:t>
            </a:r>
            <a:r>
              <a:rPr lang="en-US" dirty="0" smtClean="0"/>
              <a:t>involved</a:t>
            </a:r>
          </a:p>
          <a:p>
            <a:pPr>
              <a:buFontTx/>
              <a:buChar char="-"/>
            </a:pPr>
            <a:r>
              <a:rPr lang="en-US" b="1" dirty="0" smtClean="0"/>
              <a:t>Justice</a:t>
            </a:r>
            <a:r>
              <a:rPr lang="en-US" dirty="0" smtClean="0"/>
              <a:t>: the act is consistent with </a:t>
            </a:r>
            <a:r>
              <a:rPr lang="en-US" b="1" dirty="0" smtClean="0"/>
              <a:t>what most people would see as fair</a:t>
            </a:r>
          </a:p>
          <a:p>
            <a:pPr>
              <a:buFontTx/>
              <a:buChar char="-"/>
            </a:pPr>
            <a:r>
              <a:rPr lang="en-US" b="1" dirty="0" smtClean="0"/>
              <a:t>Caring</a:t>
            </a:r>
            <a:r>
              <a:rPr lang="en-US" dirty="0" smtClean="0"/>
              <a:t>: the act is consistent with </a:t>
            </a:r>
            <a:r>
              <a:rPr lang="en-US" b="1" dirty="0" smtClean="0"/>
              <a:t>people’s responsibilities </a:t>
            </a:r>
            <a:r>
              <a:rPr lang="en-US" dirty="0" smtClean="0"/>
              <a:t>to one another</a:t>
            </a:r>
          </a:p>
        </p:txBody>
      </p:sp>
    </p:spTree>
    <p:extLst>
      <p:ext uri="{BB962C8B-B14F-4D97-AF65-F5344CB8AC3E}">
        <p14:creationId xmlns:p14="http://schemas.microsoft.com/office/powerpoint/2010/main" val="97642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3. Managing </a:t>
            </a:r>
            <a:r>
              <a:rPr lang="en-US" b="1" dirty="0" smtClean="0"/>
              <a:t>organizational justice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Perceptions of people in an organization </a:t>
            </a:r>
            <a:r>
              <a:rPr lang="en-US" b="1" dirty="0" smtClean="0"/>
              <a:t>regarding fairness</a:t>
            </a:r>
          </a:p>
          <a:p>
            <a:pPr>
              <a:buFontTx/>
              <a:buChar char="-"/>
            </a:pPr>
            <a:r>
              <a:rPr lang="en-US" b="1" dirty="0" smtClean="0"/>
              <a:t>Outcomes</a:t>
            </a:r>
            <a:r>
              <a:rPr lang="en-US" dirty="0" smtClean="0"/>
              <a:t> justice: the judgment made based on the outcomes received </a:t>
            </a:r>
            <a:r>
              <a:rPr lang="en-US" b="1" dirty="0" smtClean="0"/>
              <a:t>relative to the outcomes </a:t>
            </a:r>
            <a:r>
              <a:rPr lang="en-US" dirty="0" smtClean="0"/>
              <a:t>received by referent others</a:t>
            </a:r>
          </a:p>
          <a:p>
            <a:r>
              <a:rPr lang="en-US" b="1" dirty="0" smtClean="0"/>
              <a:t>Procedural</a:t>
            </a:r>
            <a:r>
              <a:rPr lang="en-US" dirty="0" smtClean="0"/>
              <a:t> justice: the </a:t>
            </a:r>
            <a:r>
              <a:rPr lang="en-US" b="1" dirty="0" smtClean="0"/>
              <a:t>methods</a:t>
            </a:r>
            <a:r>
              <a:rPr lang="en-US" dirty="0" smtClean="0"/>
              <a:t> and </a:t>
            </a:r>
            <a:r>
              <a:rPr lang="en-US" b="1" dirty="0" smtClean="0"/>
              <a:t>procedures</a:t>
            </a:r>
            <a:r>
              <a:rPr lang="en-US" dirty="0" smtClean="0"/>
              <a:t> used to implement decisions and determine the outcomes received</a:t>
            </a:r>
          </a:p>
          <a:p>
            <a:r>
              <a:rPr lang="en-US" b="1" dirty="0" smtClean="0"/>
              <a:t>Interactional</a:t>
            </a:r>
            <a:r>
              <a:rPr lang="en-US" dirty="0" smtClean="0"/>
              <a:t> justice: people see in </a:t>
            </a:r>
            <a:r>
              <a:rPr lang="en-US" b="1" dirty="0" smtClean="0"/>
              <a:t>how they are treated </a:t>
            </a:r>
            <a:r>
              <a:rPr lang="en-US" dirty="0" smtClean="0"/>
              <a:t>by others in their organization</a:t>
            </a:r>
          </a:p>
          <a:p>
            <a:r>
              <a:rPr lang="en-US" b="1" dirty="0" smtClean="0"/>
              <a:t>Informational </a:t>
            </a:r>
            <a:r>
              <a:rPr lang="en-US" dirty="0" smtClean="0"/>
              <a:t>justice</a:t>
            </a:r>
            <a:r>
              <a:rPr lang="en-US" b="1" dirty="0" smtClean="0"/>
              <a:t>: </a:t>
            </a:r>
            <a:r>
              <a:rPr lang="en-US" dirty="0" smtClean="0"/>
              <a:t>perceived fairness and </a:t>
            </a:r>
            <a:r>
              <a:rPr lang="en-US" b="1" dirty="0" smtClean="0"/>
              <a:t>accuracy of information </a:t>
            </a:r>
            <a:r>
              <a:rPr lang="en-US" dirty="0" smtClean="0"/>
              <a:t>used to arrive at decisions </a:t>
            </a:r>
          </a:p>
          <a:p>
            <a:endParaRPr lang="en-US" b="1" dirty="0" smtClean="0"/>
          </a:p>
          <a:p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922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Emerging ethical issues in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Ethical </a:t>
            </a:r>
            <a:r>
              <a:rPr lang="en-US" b="1" dirty="0" smtClean="0"/>
              <a:t>leadership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If senior executives exercise </a:t>
            </a:r>
            <a:r>
              <a:rPr lang="en-US" b="1" dirty="0" smtClean="0"/>
              <a:t>questionable judgment</a:t>
            </a:r>
            <a:r>
              <a:rPr lang="en-US" dirty="0" smtClean="0"/>
              <a:t>, it sends a signal that such actions are acceptable </a:t>
            </a:r>
          </a:p>
          <a:p>
            <a:pPr>
              <a:buFontTx/>
              <a:buChar char="-"/>
            </a:pPr>
            <a:r>
              <a:rPr lang="en-US" dirty="0" smtClean="0"/>
              <a:t>CEOs and CFOs are required to personally </a:t>
            </a:r>
            <a:r>
              <a:rPr lang="en-US" b="1" dirty="0" smtClean="0"/>
              <a:t>vouch for the truthfulness </a:t>
            </a:r>
            <a:r>
              <a:rPr lang="en-US" dirty="0" smtClean="0"/>
              <a:t>and fairness of their firms’ </a:t>
            </a:r>
            <a:r>
              <a:rPr lang="en-US" b="1" dirty="0" smtClean="0"/>
              <a:t>financial disclosure</a:t>
            </a:r>
          </a:p>
          <a:p>
            <a:r>
              <a:rPr lang="en-US" dirty="0" smtClean="0"/>
              <a:t>Ethical issues in </a:t>
            </a:r>
            <a:r>
              <a:rPr lang="en-US" b="1" dirty="0" smtClean="0"/>
              <a:t>corporate governance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board of directors </a:t>
            </a:r>
            <a:r>
              <a:rPr lang="en-US" dirty="0" smtClean="0"/>
              <a:t>is expected to ensure that the decisions made by senior management conform to the </a:t>
            </a:r>
            <a:r>
              <a:rPr lang="en-US" b="1" dirty="0" smtClean="0"/>
              <a:t>best interests </a:t>
            </a:r>
            <a:r>
              <a:rPr lang="en-US" dirty="0" smtClean="0"/>
              <a:t>of shareholders and other stakeholders </a:t>
            </a:r>
          </a:p>
          <a:p>
            <a:r>
              <a:rPr lang="en-US" dirty="0" smtClean="0"/>
              <a:t>Ethical issues in </a:t>
            </a:r>
            <a:r>
              <a:rPr lang="en-US" b="1" dirty="0" smtClean="0"/>
              <a:t>IT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Individual </a:t>
            </a:r>
            <a:r>
              <a:rPr lang="en-US" b="1" dirty="0" smtClean="0"/>
              <a:t>rights to privacy </a:t>
            </a:r>
            <a:r>
              <a:rPr lang="en-US" dirty="0" smtClean="0"/>
              <a:t>and the potential abuse of IT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Social responsibility and organizations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set of </a:t>
            </a:r>
            <a:r>
              <a:rPr lang="en-US" b="1" dirty="0" smtClean="0"/>
              <a:t>obligations</a:t>
            </a:r>
            <a:r>
              <a:rPr lang="en-US" dirty="0" smtClean="0"/>
              <a:t> an organization has to </a:t>
            </a:r>
            <a:r>
              <a:rPr lang="en-US" b="1" dirty="0" smtClean="0"/>
              <a:t>protect</a:t>
            </a:r>
            <a:r>
              <a:rPr lang="en-US" dirty="0" smtClean="0"/>
              <a:t> and enhance the </a:t>
            </a:r>
            <a:r>
              <a:rPr lang="en-US" b="1" dirty="0" smtClean="0"/>
              <a:t>social context </a:t>
            </a:r>
            <a:r>
              <a:rPr lang="en-US" dirty="0" smtClean="0"/>
              <a:t>in which it functions</a:t>
            </a:r>
          </a:p>
          <a:p>
            <a:r>
              <a:rPr lang="en-US" dirty="0" smtClean="0"/>
              <a:t>Areas of social responsibility: toward </a:t>
            </a:r>
            <a:r>
              <a:rPr lang="en-US" b="1" dirty="0" smtClean="0"/>
              <a:t>stakeholders</a:t>
            </a:r>
            <a:r>
              <a:rPr lang="en-US" dirty="0" smtClean="0"/>
              <a:t>, </a:t>
            </a:r>
            <a:r>
              <a:rPr lang="en-US" b="1" dirty="0" smtClean="0"/>
              <a:t>natural environment</a:t>
            </a:r>
            <a:r>
              <a:rPr lang="en-US" dirty="0" smtClean="0"/>
              <a:t>, and </a:t>
            </a:r>
            <a:r>
              <a:rPr lang="en-US" b="1" dirty="0" smtClean="0"/>
              <a:t>general social welfare</a:t>
            </a:r>
          </a:p>
          <a:p>
            <a:pPr marL="0" indent="0">
              <a:buNone/>
            </a:pPr>
            <a:r>
              <a:rPr lang="en-US" dirty="0" smtClean="0"/>
              <a:t>1. Organizational </a:t>
            </a:r>
            <a:r>
              <a:rPr lang="en-US" b="1" dirty="0" smtClean="0"/>
              <a:t>stakeholders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People and organizations who </a:t>
            </a:r>
            <a:r>
              <a:rPr lang="en-US" b="1" dirty="0" smtClean="0"/>
              <a:t>are directly affected by the practices </a:t>
            </a:r>
            <a:r>
              <a:rPr lang="en-US" dirty="0" smtClean="0"/>
              <a:t>of an organization (customers, employees, investors,..)</a:t>
            </a:r>
          </a:p>
          <a:p>
            <a:pPr>
              <a:buFontTx/>
              <a:buChar char="-"/>
            </a:pPr>
            <a:r>
              <a:rPr lang="en-US" b="1" dirty="0" smtClean="0"/>
              <a:t>Treating customers </a:t>
            </a:r>
            <a:r>
              <a:rPr lang="en-US" dirty="0" smtClean="0"/>
              <a:t>honestly, charging </a:t>
            </a:r>
            <a:r>
              <a:rPr lang="en-US" b="1" dirty="0" smtClean="0"/>
              <a:t>fair prices</a:t>
            </a:r>
            <a:r>
              <a:rPr lang="en-US" dirty="0" smtClean="0"/>
              <a:t>, meeting delivery commitments…</a:t>
            </a:r>
          </a:p>
          <a:p>
            <a:pPr>
              <a:buFontTx/>
              <a:buChar char="-"/>
            </a:pPr>
            <a:r>
              <a:rPr lang="en-US" dirty="0" smtClean="0"/>
              <a:t>Treat the </a:t>
            </a:r>
            <a:r>
              <a:rPr lang="en-US" b="1" dirty="0" smtClean="0"/>
              <a:t>workers fairly</a:t>
            </a:r>
            <a:r>
              <a:rPr lang="en-US" dirty="0" smtClean="0"/>
              <a:t>, respect their dignity,…</a:t>
            </a:r>
          </a:p>
          <a:p>
            <a:pPr>
              <a:buFontTx/>
              <a:buChar char="-"/>
            </a:pPr>
            <a:r>
              <a:rPr lang="en-US" dirty="0" smtClean="0"/>
              <a:t>Prospering </a:t>
            </a:r>
            <a:r>
              <a:rPr lang="en-US" b="1" dirty="0" smtClean="0"/>
              <a:t>accounting procedures</a:t>
            </a:r>
            <a:r>
              <a:rPr lang="en-US" dirty="0" smtClean="0"/>
              <a:t>, providing appropriate information to shareholders about the </a:t>
            </a:r>
            <a:r>
              <a:rPr lang="en-US" b="1" dirty="0" smtClean="0"/>
              <a:t>financial performance</a:t>
            </a:r>
            <a:r>
              <a:rPr lang="en-US" dirty="0" smtClean="0"/>
              <a:t>,…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1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2. The </a:t>
            </a:r>
            <a:r>
              <a:rPr lang="en-US" b="1" dirty="0" smtClean="0"/>
              <a:t>natural environment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Respect for the natural environment </a:t>
            </a:r>
          </a:p>
          <a:p>
            <a:pPr>
              <a:buFontTx/>
              <a:buChar char="-"/>
            </a:pPr>
            <a:r>
              <a:rPr lang="en-US" dirty="0" smtClean="0"/>
              <a:t>Dumping </a:t>
            </a:r>
            <a:r>
              <a:rPr lang="en-US" b="1" dirty="0" smtClean="0"/>
              <a:t>sewage</a:t>
            </a:r>
            <a:r>
              <a:rPr lang="en-US" dirty="0" smtClean="0"/>
              <a:t>, </a:t>
            </a:r>
            <a:r>
              <a:rPr lang="en-US" b="1" dirty="0" smtClean="0"/>
              <a:t>waste</a:t>
            </a:r>
            <a:r>
              <a:rPr lang="en-US" dirty="0" smtClean="0"/>
              <a:t> products from production, </a:t>
            </a:r>
            <a:r>
              <a:rPr lang="en-US" b="1" dirty="0" smtClean="0"/>
              <a:t>trash into </a:t>
            </a:r>
            <a:r>
              <a:rPr lang="en-US" dirty="0" smtClean="0"/>
              <a:t>streams and rivers and the air</a:t>
            </a:r>
          </a:p>
          <a:p>
            <a:pPr>
              <a:buFontTx/>
              <a:buChar char="-"/>
            </a:pPr>
            <a:r>
              <a:rPr lang="en-US" dirty="0" smtClean="0"/>
              <a:t>Companies need to develop feasible ways to </a:t>
            </a:r>
            <a:r>
              <a:rPr lang="en-US" b="1" dirty="0" smtClean="0"/>
              <a:t>handle sewage, hazardous wastes</a:t>
            </a:r>
            <a:r>
              <a:rPr lang="en-US" dirty="0" smtClean="0"/>
              <a:t>, and ordinary </a:t>
            </a:r>
            <a:r>
              <a:rPr lang="en-US" b="1" dirty="0" smtClean="0"/>
              <a:t>garbage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en-US" b="1" dirty="0" smtClean="0"/>
              <a:t>General social welfare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Contributing financially to </a:t>
            </a:r>
            <a:r>
              <a:rPr lang="en-US" b="1" dirty="0" smtClean="0"/>
              <a:t>charities</a:t>
            </a:r>
            <a:r>
              <a:rPr lang="en-US" dirty="0" smtClean="0"/>
              <a:t>, </a:t>
            </a:r>
            <a:r>
              <a:rPr lang="en-US" b="1" dirty="0" smtClean="0"/>
              <a:t>philanthropic</a:t>
            </a:r>
            <a:r>
              <a:rPr lang="en-US" dirty="0" smtClean="0"/>
              <a:t> organizations, associations</a:t>
            </a:r>
          </a:p>
          <a:p>
            <a:pPr>
              <a:buFontTx/>
              <a:buChar char="-"/>
            </a:pPr>
            <a:r>
              <a:rPr lang="en-US" dirty="0" smtClean="0"/>
              <a:t>Taking a role in </a:t>
            </a:r>
            <a:r>
              <a:rPr lang="en-US" b="1" dirty="0" smtClean="0"/>
              <a:t>improving public health and education  </a:t>
            </a:r>
          </a:p>
        </p:txBody>
      </p:sp>
    </p:spTree>
    <p:extLst>
      <p:ext uri="{BB962C8B-B14F-4D97-AF65-F5344CB8AC3E}">
        <p14:creationId xmlns:p14="http://schemas.microsoft.com/office/powerpoint/2010/main" val="3847052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Social responsibility arguments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people argue that organizations should play a major role in </a:t>
            </a:r>
            <a:r>
              <a:rPr lang="en-US" b="1" dirty="0" smtClean="0"/>
              <a:t>solving social problems </a:t>
            </a:r>
            <a:r>
              <a:rPr lang="en-US" dirty="0" smtClean="0"/>
              <a:t>( air and water pollution,…)</a:t>
            </a:r>
          </a:p>
          <a:p>
            <a:r>
              <a:rPr lang="en-US" dirty="0" smtClean="0"/>
              <a:t>Businesses should use </a:t>
            </a:r>
            <a:r>
              <a:rPr lang="en-US" b="1" dirty="0" smtClean="0"/>
              <a:t>surplus revenues </a:t>
            </a:r>
            <a:r>
              <a:rPr lang="en-US" dirty="0" smtClean="0"/>
              <a:t>to solve social problems </a:t>
            </a:r>
          </a:p>
          <a:p>
            <a:r>
              <a:rPr lang="en-US" dirty="0" smtClean="0"/>
              <a:t>In return for that, they achieve an </a:t>
            </a:r>
            <a:r>
              <a:rPr lang="en-US" b="1" dirty="0" smtClean="0"/>
              <a:t>enhanced reputation </a:t>
            </a:r>
            <a:r>
              <a:rPr lang="en-US" dirty="0" smtClean="0"/>
              <a:t>and greater market share for their products</a:t>
            </a:r>
          </a:p>
          <a:p>
            <a:r>
              <a:rPr lang="en-US" dirty="0" smtClean="0"/>
              <a:t>Some people argue that social responsibility is </a:t>
            </a:r>
            <a:r>
              <a:rPr lang="en-US" b="1" dirty="0" smtClean="0"/>
              <a:t>against the basic mission of business</a:t>
            </a:r>
          </a:p>
          <a:p>
            <a:r>
              <a:rPr lang="en-US" dirty="0" smtClean="0"/>
              <a:t>The money spent for charities could be </a:t>
            </a:r>
            <a:r>
              <a:rPr lang="en-US" b="1" dirty="0" smtClean="0"/>
              <a:t>distributed to owners as a dividend </a:t>
            </a:r>
          </a:p>
        </p:txBody>
      </p:sp>
    </p:spTree>
    <p:extLst>
      <p:ext uri="{BB962C8B-B14F-4D97-AF65-F5344CB8AC3E}">
        <p14:creationId xmlns:p14="http://schemas.microsoft.com/office/powerpoint/2010/main" val="1027573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Approaches to social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Obstructionist</a:t>
            </a:r>
            <a:r>
              <a:rPr lang="en-US" dirty="0" smtClean="0"/>
              <a:t> stance: doing </a:t>
            </a:r>
            <a:r>
              <a:rPr lang="en-US" b="1" dirty="0" smtClean="0"/>
              <a:t>as little as possible </a:t>
            </a:r>
            <a:r>
              <a:rPr lang="en-US" dirty="0" smtClean="0"/>
              <a:t>to solve social or environmental problems </a:t>
            </a:r>
          </a:p>
          <a:p>
            <a:pPr marL="0" indent="0">
              <a:buNone/>
            </a:pPr>
            <a:r>
              <a:rPr lang="en-US" dirty="0" smtClean="0"/>
              <a:t>- To deny or </a:t>
            </a:r>
            <a:r>
              <a:rPr lang="en-US" b="1" dirty="0" smtClean="0"/>
              <a:t>avoid accepting responsibility </a:t>
            </a:r>
            <a:r>
              <a:rPr lang="en-US" dirty="0" smtClean="0"/>
              <a:t>for their actions</a:t>
            </a:r>
          </a:p>
          <a:p>
            <a:pPr marL="0" indent="0">
              <a:buNone/>
            </a:pPr>
            <a:r>
              <a:rPr lang="en-US" b="1" dirty="0" smtClean="0"/>
              <a:t>2.Defensive</a:t>
            </a:r>
            <a:r>
              <a:rPr lang="en-US" dirty="0" smtClean="0"/>
              <a:t> stance: the organization does everything that is </a:t>
            </a:r>
            <a:r>
              <a:rPr lang="en-US" b="1" dirty="0" smtClean="0"/>
              <a:t>required of it legally</a:t>
            </a:r>
            <a:r>
              <a:rPr lang="en-US" dirty="0" smtClean="0"/>
              <a:t>, but nothing more</a:t>
            </a:r>
          </a:p>
          <a:p>
            <a:pPr>
              <a:buFontTx/>
              <a:buChar char="-"/>
            </a:pPr>
            <a:r>
              <a:rPr lang="en-US" dirty="0" smtClean="0"/>
              <a:t>Managers insist that their job is to </a:t>
            </a:r>
            <a:r>
              <a:rPr lang="en-US" b="1" dirty="0" smtClean="0"/>
              <a:t>generate profits </a:t>
            </a:r>
          </a:p>
          <a:p>
            <a:pPr marL="0" indent="0">
              <a:buNone/>
            </a:pPr>
            <a:r>
              <a:rPr lang="en-US" b="1" dirty="0" smtClean="0"/>
              <a:t>3.Accommodative</a:t>
            </a:r>
            <a:r>
              <a:rPr lang="en-US" dirty="0" smtClean="0"/>
              <a:t>: an organization meets its </a:t>
            </a:r>
            <a:r>
              <a:rPr lang="en-US" b="1" dirty="0" smtClean="0"/>
              <a:t>legal and ethical obligations </a:t>
            </a:r>
            <a:r>
              <a:rPr lang="en-US" dirty="0" smtClean="0"/>
              <a:t>but will also </a:t>
            </a:r>
            <a:r>
              <a:rPr lang="en-US" b="1" dirty="0" smtClean="0"/>
              <a:t>go beyond </a:t>
            </a:r>
            <a:r>
              <a:rPr lang="en-US" dirty="0" smtClean="0"/>
              <a:t>these obligations in </a:t>
            </a:r>
            <a:r>
              <a:rPr lang="en-US" b="1" dirty="0" smtClean="0"/>
              <a:t>selected cases</a:t>
            </a:r>
          </a:p>
          <a:p>
            <a:pPr>
              <a:buFontTx/>
              <a:buChar char="-"/>
            </a:pPr>
            <a:r>
              <a:rPr lang="en-US" dirty="0" smtClean="0"/>
              <a:t>If they are convinced that the programs </a:t>
            </a:r>
            <a:r>
              <a:rPr lang="en-US" b="1" dirty="0" smtClean="0"/>
              <a:t>are worthy of support  </a:t>
            </a:r>
          </a:p>
          <a:p>
            <a:pPr marL="0" indent="0">
              <a:buNone/>
            </a:pPr>
            <a:r>
              <a:rPr lang="en-US" b="1" dirty="0" smtClean="0"/>
              <a:t>4.Proactive</a:t>
            </a:r>
            <a:r>
              <a:rPr lang="en-US" dirty="0" smtClean="0"/>
              <a:t> stance: an organization takes a role as citizens in the society and </a:t>
            </a:r>
            <a:r>
              <a:rPr lang="en-US" b="1" dirty="0" smtClean="0"/>
              <a:t>proactively seek opportunities to contribute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3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government and social responsibility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relationship between business and government </a:t>
            </a:r>
          </a:p>
          <a:p>
            <a:r>
              <a:rPr lang="en-US" dirty="0" smtClean="0"/>
              <a:t>Making sure that social interests are not damaged by business interests </a:t>
            </a:r>
          </a:p>
          <a:p>
            <a:r>
              <a:rPr lang="en-US" b="1" dirty="0" smtClean="0"/>
              <a:t>Direct regulation</a:t>
            </a:r>
            <a:r>
              <a:rPr lang="en-US" dirty="0" smtClean="0"/>
              <a:t>: establishment of </a:t>
            </a:r>
            <a:r>
              <a:rPr lang="en-US" b="1" dirty="0" smtClean="0"/>
              <a:t>laws and rules </a:t>
            </a:r>
            <a:r>
              <a:rPr lang="en-US" dirty="0" smtClean="0"/>
              <a:t>that dictate what organizations can and cannot do</a:t>
            </a:r>
          </a:p>
          <a:p>
            <a:pPr marL="0" indent="0">
              <a:buNone/>
            </a:pPr>
            <a:r>
              <a:rPr lang="en-US" dirty="0" smtClean="0"/>
              <a:t>-Special agencies </a:t>
            </a:r>
            <a:r>
              <a:rPr lang="en-US" b="1" dirty="0" smtClean="0"/>
              <a:t>monitor and control business activities</a:t>
            </a:r>
            <a:r>
              <a:rPr lang="en-US" dirty="0" smtClean="0"/>
              <a:t>, such as: </a:t>
            </a:r>
            <a:r>
              <a:rPr lang="en-US" b="1" dirty="0" smtClean="0"/>
              <a:t>environmental protection agency</a:t>
            </a:r>
            <a:r>
              <a:rPr lang="en-US" dirty="0" smtClean="0"/>
              <a:t>, federal trade commission,…</a:t>
            </a:r>
          </a:p>
          <a:p>
            <a:r>
              <a:rPr lang="en-US" b="1" dirty="0" smtClean="0"/>
              <a:t>Indirect regulation</a:t>
            </a:r>
            <a:r>
              <a:rPr lang="en-US" dirty="0" smtClean="0"/>
              <a:t>: providing greater or lesser </a:t>
            </a:r>
            <a:r>
              <a:rPr lang="en-US" b="1" dirty="0" smtClean="0"/>
              <a:t>tax incentives </a:t>
            </a:r>
            <a:r>
              <a:rPr lang="en-US" dirty="0" smtClean="0"/>
              <a:t>based on how organizations contributes to social responsibility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99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organizations influence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Personal contact and networks</a:t>
            </a:r>
          </a:p>
          <a:p>
            <a:r>
              <a:rPr lang="en-US" dirty="0" smtClean="0"/>
              <a:t>Lobbying </a:t>
            </a:r>
          </a:p>
          <a:p>
            <a:r>
              <a:rPr lang="en-US" dirty="0" smtClean="0"/>
              <a:t>Political action committees: an organization created to solicit and distribute money to political candidates </a:t>
            </a:r>
          </a:p>
          <a:p>
            <a:r>
              <a:rPr lang="en-US" dirty="0" smtClean="0"/>
              <a:t>Favors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29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Managing social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1. Formal organizational</a:t>
            </a:r>
            <a:r>
              <a:rPr lang="en-US" dirty="0" smtClean="0"/>
              <a:t> dimensions:</a:t>
            </a:r>
          </a:p>
          <a:p>
            <a:pPr>
              <a:buFontTx/>
              <a:buChar char="-"/>
            </a:pPr>
            <a:r>
              <a:rPr lang="en-US" b="1" dirty="0" smtClean="0"/>
              <a:t>Legal compliance</a:t>
            </a:r>
            <a:r>
              <a:rPr lang="en-US" dirty="0" smtClean="0"/>
              <a:t>: the organization conforms to local, state, federal and international laws (it is not enough in some cases)</a:t>
            </a:r>
          </a:p>
          <a:p>
            <a:pPr>
              <a:buFontTx/>
              <a:buChar char="-"/>
            </a:pPr>
            <a:r>
              <a:rPr lang="en-US" b="1" dirty="0" smtClean="0"/>
              <a:t>Ethical compliance</a:t>
            </a:r>
            <a:r>
              <a:rPr lang="en-US" dirty="0" smtClean="0"/>
              <a:t>: the organization and its members follow basic </a:t>
            </a:r>
            <a:r>
              <a:rPr lang="en-US" b="1" dirty="0" smtClean="0"/>
              <a:t>ethical standards</a:t>
            </a:r>
            <a:r>
              <a:rPr lang="en-US" dirty="0" smtClean="0"/>
              <a:t> of behavior (</a:t>
            </a:r>
            <a:r>
              <a:rPr lang="en-US" b="1" dirty="0" smtClean="0"/>
              <a:t>guidelines</a:t>
            </a:r>
            <a:r>
              <a:rPr lang="en-US" dirty="0" smtClean="0"/>
              <a:t> and </a:t>
            </a:r>
            <a:r>
              <a:rPr lang="en-US" b="1" dirty="0" smtClean="0"/>
              <a:t>code of conducts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b="1" dirty="0" smtClean="0"/>
              <a:t>Philanthropic giving</a:t>
            </a:r>
            <a:r>
              <a:rPr lang="en-US" dirty="0" smtClean="0"/>
              <a:t>: awarding funds or gifts to charities and social programs</a:t>
            </a:r>
          </a:p>
          <a:p>
            <a:pPr marL="0" indent="0">
              <a:buNone/>
            </a:pPr>
            <a:r>
              <a:rPr lang="en-US" b="1" dirty="0"/>
              <a:t>2. Informal organizational </a:t>
            </a:r>
            <a:r>
              <a:rPr lang="en-US" dirty="0"/>
              <a:t>dimensions: </a:t>
            </a:r>
          </a:p>
          <a:p>
            <a:pPr>
              <a:buFontTx/>
              <a:buChar char="-"/>
            </a:pPr>
            <a:r>
              <a:rPr lang="en-US" b="1" dirty="0"/>
              <a:t>Leadership and culture</a:t>
            </a:r>
            <a:r>
              <a:rPr lang="en-US" dirty="0"/>
              <a:t>: it helps organizations define the social responsibility stance </a:t>
            </a:r>
            <a:endParaRPr lang="en-US" b="1" dirty="0"/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22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b="1" dirty="0" smtClean="0"/>
              <a:t>Whistle-blowing</a:t>
            </a:r>
            <a:r>
              <a:rPr lang="en-US" dirty="0" smtClean="0"/>
              <a:t>: the disclosure by an employee of </a:t>
            </a:r>
            <a:r>
              <a:rPr lang="en-US" b="1" dirty="0" smtClean="0"/>
              <a:t>illegal or unethical conducts </a:t>
            </a:r>
            <a:r>
              <a:rPr lang="en-US" dirty="0" smtClean="0"/>
              <a:t>through a number of channel to be heard</a:t>
            </a:r>
          </a:p>
          <a:p>
            <a:pPr>
              <a:buFontTx/>
              <a:buChar char="-"/>
            </a:pPr>
            <a:r>
              <a:rPr lang="en-US" dirty="0" smtClean="0"/>
              <a:t>First reporting to </a:t>
            </a:r>
            <a:r>
              <a:rPr lang="en-US" b="1" dirty="0" smtClean="0"/>
              <a:t>boss</a:t>
            </a:r>
            <a:r>
              <a:rPr lang="en-US" dirty="0" smtClean="0"/>
              <a:t>, then </a:t>
            </a:r>
            <a:r>
              <a:rPr lang="en-US" b="1" dirty="0" smtClean="0"/>
              <a:t>higher-level managers </a:t>
            </a:r>
            <a:r>
              <a:rPr lang="en-US" dirty="0" smtClean="0"/>
              <a:t>or an ethics committee, if nothing is done, going to </a:t>
            </a:r>
            <a:r>
              <a:rPr lang="en-US" b="1" dirty="0" smtClean="0"/>
              <a:t>regulatory agency </a:t>
            </a:r>
            <a:r>
              <a:rPr lang="en-US" dirty="0" smtClean="0"/>
              <a:t>or </a:t>
            </a:r>
            <a:r>
              <a:rPr lang="en-US" b="1" dirty="0" smtClean="0"/>
              <a:t>media</a:t>
            </a:r>
            <a:r>
              <a:rPr lang="en-US" dirty="0" smtClean="0"/>
              <a:t> to be heard</a:t>
            </a:r>
          </a:p>
          <a:p>
            <a:pPr>
              <a:buFontTx/>
              <a:buChar char="-"/>
            </a:pPr>
            <a:r>
              <a:rPr lang="en-US" b="1" dirty="0" smtClean="0"/>
              <a:t>Corporate social audit</a:t>
            </a:r>
            <a:r>
              <a:rPr lang="en-US" dirty="0" smtClean="0"/>
              <a:t>: formal and thorough analysis of </a:t>
            </a:r>
            <a:r>
              <a:rPr lang="en-US" b="1" dirty="0" smtClean="0"/>
              <a:t>effectiveness</a:t>
            </a:r>
            <a:r>
              <a:rPr lang="en-US" dirty="0" smtClean="0"/>
              <a:t> of a </a:t>
            </a:r>
            <a:r>
              <a:rPr lang="en-US" b="1" dirty="0" smtClean="0"/>
              <a:t>firms' social performance </a:t>
            </a:r>
          </a:p>
          <a:p>
            <a:pPr>
              <a:buFontTx/>
              <a:buChar char="-"/>
            </a:pPr>
            <a:r>
              <a:rPr lang="en-US" b="1" dirty="0" smtClean="0"/>
              <a:t>Defining social goals</a:t>
            </a:r>
            <a:r>
              <a:rPr lang="en-US" dirty="0" smtClean="0"/>
              <a:t>, analyzing the allocated </a:t>
            </a:r>
            <a:r>
              <a:rPr lang="en-US" b="1" dirty="0" smtClean="0"/>
              <a:t>resources</a:t>
            </a:r>
            <a:r>
              <a:rPr lang="en-US" dirty="0" smtClean="0"/>
              <a:t>, how well the </a:t>
            </a:r>
            <a:r>
              <a:rPr lang="en-US" b="1" dirty="0" smtClean="0"/>
              <a:t>goals are achieved </a:t>
            </a:r>
            <a:r>
              <a:rPr lang="en-US" dirty="0" smtClean="0"/>
              <a:t>and making recommendations </a:t>
            </a:r>
          </a:p>
          <a:p>
            <a:pPr>
              <a:buFontTx/>
              <a:buChar char="-"/>
            </a:pPr>
            <a:r>
              <a:rPr lang="en-US" dirty="0" smtClean="0"/>
              <a:t>Conducted by a </a:t>
            </a:r>
            <a:r>
              <a:rPr lang="en-US" b="1" dirty="0" smtClean="0"/>
              <a:t>task force </a:t>
            </a:r>
            <a:r>
              <a:rPr lang="en-US" dirty="0" smtClean="0"/>
              <a:t>of high-level managers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77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Discrimination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Discrimination</a:t>
            </a:r>
            <a:r>
              <a:rPr lang="en-US" dirty="0" smtClean="0"/>
              <a:t> on the basis of race, color, religion, sex, marital status, age, disability,… is </a:t>
            </a:r>
            <a:r>
              <a:rPr lang="en-US" b="1" dirty="0" smtClean="0"/>
              <a:t>illegal</a:t>
            </a:r>
            <a:r>
              <a:rPr lang="en-US" dirty="0" smtClean="0"/>
              <a:t> </a:t>
            </a:r>
          </a:p>
          <a:p>
            <a:r>
              <a:rPr lang="en-US" dirty="0" smtClean="0"/>
              <a:t>Discrimination on the </a:t>
            </a:r>
            <a:r>
              <a:rPr lang="en-US" b="1" dirty="0" smtClean="0"/>
              <a:t>basis of political options </a:t>
            </a:r>
            <a:r>
              <a:rPr lang="en-US" dirty="0" smtClean="0"/>
              <a:t>is defined as </a:t>
            </a:r>
            <a:r>
              <a:rPr lang="en-US" b="1" dirty="0" smtClean="0"/>
              <a:t>harassment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EEO</a:t>
            </a:r>
            <a:r>
              <a:rPr lang="en-US" dirty="0" smtClean="0"/>
              <a:t>: government’s attempt to </a:t>
            </a:r>
            <a:r>
              <a:rPr lang="en-US" b="1" dirty="0" smtClean="0"/>
              <a:t>ensure</a:t>
            </a:r>
            <a:r>
              <a:rPr lang="en-US" dirty="0" smtClean="0"/>
              <a:t> that all individuals have an equal chance for employment</a:t>
            </a:r>
          </a:p>
          <a:p>
            <a:r>
              <a:rPr lang="en-US" b="1" dirty="0" smtClean="0"/>
              <a:t>EEOC</a:t>
            </a:r>
            <a:r>
              <a:rPr lang="en-US" dirty="0" smtClean="0"/>
              <a:t> takes responsibility for </a:t>
            </a:r>
            <a:r>
              <a:rPr lang="en-US" b="1" dirty="0" smtClean="0"/>
              <a:t>investigating the claim of discrimination</a:t>
            </a:r>
          </a:p>
          <a:p>
            <a:r>
              <a:rPr lang="en-US" b="1" dirty="0" smtClean="0"/>
              <a:t>Affirmative action </a:t>
            </a:r>
            <a:r>
              <a:rPr lang="en-US" dirty="0" smtClean="0"/>
              <a:t>programs: efforts to </a:t>
            </a:r>
            <a:r>
              <a:rPr lang="en-US" b="1" dirty="0" smtClean="0"/>
              <a:t>recruit, hire, train, and promote qualified individuals </a:t>
            </a:r>
            <a:r>
              <a:rPr lang="en-US" dirty="0" smtClean="0"/>
              <a:t>from groups that have traditionally been discriminated </a:t>
            </a:r>
          </a:p>
          <a:p>
            <a:r>
              <a:rPr lang="en-US" dirty="0" smtClean="0"/>
              <a:t>This program can build a </a:t>
            </a:r>
            <a:r>
              <a:rPr lang="en-US" b="1" dirty="0" smtClean="0"/>
              <a:t>more diverse workforce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0385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Fraud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Any purposeful communication that </a:t>
            </a:r>
            <a:r>
              <a:rPr lang="en-US" b="1" dirty="0" smtClean="0"/>
              <a:t>deceives, manipulates or conceals </a:t>
            </a:r>
            <a:r>
              <a:rPr lang="en-US" dirty="0" smtClean="0"/>
              <a:t>facts in order to create a </a:t>
            </a:r>
            <a:r>
              <a:rPr lang="en-US" b="1" dirty="0" smtClean="0"/>
              <a:t>false impression</a:t>
            </a:r>
          </a:p>
          <a:p>
            <a:r>
              <a:rPr lang="en-US" dirty="0" smtClean="0"/>
              <a:t>Fraud is a </a:t>
            </a:r>
            <a:r>
              <a:rPr lang="en-US" b="1" dirty="0" smtClean="0"/>
              <a:t>crime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Accounting</a:t>
            </a:r>
            <a:r>
              <a:rPr lang="en-US" dirty="0" smtClean="0"/>
              <a:t> fraud: providing </a:t>
            </a:r>
            <a:r>
              <a:rPr lang="en-US" b="1" dirty="0" smtClean="0"/>
              <a:t>inaccurate information </a:t>
            </a:r>
            <a:r>
              <a:rPr lang="en-US" dirty="0" smtClean="0"/>
              <a:t>in financial reports </a:t>
            </a:r>
          </a:p>
          <a:p>
            <a:pPr>
              <a:buFontTx/>
              <a:buChar char="-"/>
            </a:pPr>
            <a:r>
              <a:rPr lang="en-US" dirty="0" smtClean="0"/>
              <a:t>Accountants must abide by a </a:t>
            </a:r>
            <a:r>
              <a:rPr lang="en-US" b="1" dirty="0" smtClean="0"/>
              <a:t>strict codes of ethics </a:t>
            </a:r>
            <a:r>
              <a:rPr lang="en-US" dirty="0" smtClean="0"/>
              <a:t>that define their responsibilities to their clients and the public interest</a:t>
            </a:r>
          </a:p>
          <a:p>
            <a:r>
              <a:rPr lang="en-US" b="1" dirty="0" smtClean="0"/>
              <a:t>Marketing</a:t>
            </a:r>
            <a:r>
              <a:rPr lang="en-US" dirty="0" smtClean="0"/>
              <a:t> fraud: the process of </a:t>
            </a:r>
            <a:r>
              <a:rPr lang="en-US" b="1" dirty="0" smtClean="0"/>
              <a:t>dishonestly creating</a:t>
            </a:r>
            <a:r>
              <a:rPr lang="en-US" dirty="0" smtClean="0"/>
              <a:t>, distributing, promoting, and </a:t>
            </a:r>
            <a:r>
              <a:rPr lang="en-US" b="1" dirty="0" smtClean="0"/>
              <a:t>pricing products </a:t>
            </a:r>
          </a:p>
          <a:p>
            <a:pPr>
              <a:buFontTx/>
              <a:buChar char="-"/>
            </a:pPr>
            <a:r>
              <a:rPr lang="en-US" dirty="0" smtClean="0"/>
              <a:t>False or </a:t>
            </a:r>
            <a:r>
              <a:rPr lang="en-US" b="1" dirty="0" smtClean="0"/>
              <a:t>misleading marketing communications </a:t>
            </a:r>
            <a:r>
              <a:rPr lang="en-US" dirty="0" smtClean="0"/>
              <a:t>can destroy customers’ trust in a company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Environmental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Environment involves </a:t>
            </a:r>
            <a:r>
              <a:rPr lang="en-US" b="1" dirty="0" smtClean="0"/>
              <a:t>physical surroundings </a:t>
            </a:r>
            <a:r>
              <a:rPr lang="en-US" dirty="0" smtClean="0"/>
              <a:t>including the natural word and its resource </a:t>
            </a:r>
          </a:p>
          <a:p>
            <a:r>
              <a:rPr lang="en-US" b="1" dirty="0" smtClean="0"/>
              <a:t>Environmental concerns </a:t>
            </a:r>
            <a:r>
              <a:rPr lang="en-US" dirty="0" smtClean="0"/>
              <a:t>are creating ethical issues </a:t>
            </a:r>
          </a:p>
          <a:p>
            <a:r>
              <a:rPr lang="en-US" b="1" dirty="0" smtClean="0"/>
              <a:t>Air pollution</a:t>
            </a:r>
            <a:r>
              <a:rPr lang="en-US" dirty="0" smtClean="0"/>
              <a:t>: </a:t>
            </a:r>
            <a:r>
              <a:rPr lang="en-US" b="1" dirty="0" smtClean="0"/>
              <a:t>gases</a:t>
            </a:r>
            <a:r>
              <a:rPr lang="en-US" dirty="0" smtClean="0"/>
              <a:t> and </a:t>
            </a:r>
            <a:r>
              <a:rPr lang="en-US" b="1" dirty="0" smtClean="0"/>
              <a:t>particulates</a:t>
            </a:r>
            <a:r>
              <a:rPr lang="en-US" dirty="0" smtClean="0"/>
              <a:t> in the air that can linger by surface winds</a:t>
            </a:r>
          </a:p>
          <a:p>
            <a:pPr>
              <a:buFontTx/>
              <a:buChar char="-"/>
            </a:pPr>
            <a:r>
              <a:rPr lang="en-US" b="1" dirty="0" smtClean="0"/>
              <a:t>Stationary</a:t>
            </a:r>
            <a:r>
              <a:rPr lang="en-US" dirty="0" smtClean="0"/>
              <a:t> source: factories and power plants,</a:t>
            </a:r>
          </a:p>
          <a:p>
            <a:pPr>
              <a:buFontTx/>
              <a:buChar char="-"/>
            </a:pPr>
            <a:r>
              <a:rPr lang="en-US" b="1" dirty="0" smtClean="0"/>
              <a:t>mobile</a:t>
            </a:r>
            <a:r>
              <a:rPr lang="en-US" dirty="0" smtClean="0"/>
              <a:t> source: cars, planes, </a:t>
            </a:r>
          </a:p>
          <a:p>
            <a:pPr>
              <a:buFontTx/>
              <a:buChar char="-"/>
            </a:pPr>
            <a:r>
              <a:rPr lang="en-US" b="1" dirty="0" smtClean="0"/>
              <a:t>natural</a:t>
            </a:r>
            <a:r>
              <a:rPr lang="en-US" dirty="0" smtClean="0"/>
              <a:t> source: volcanic eruption.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1416</Words>
  <Application>Microsoft Office PowerPoint</Application>
  <PresentationFormat>Widescreen</PresentationFormat>
  <Paragraphs>138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The ethical and social environment </vt:lpstr>
      <vt:lpstr>Individual ethics in organizations</vt:lpstr>
      <vt:lpstr>Managerial ethics</vt:lpstr>
      <vt:lpstr>Continued…</vt:lpstr>
      <vt:lpstr>Ethics in countries and organizations</vt:lpstr>
      <vt:lpstr>Managing ethical behavior </vt:lpstr>
      <vt:lpstr>Continued…</vt:lpstr>
      <vt:lpstr>Emerging ethical issues in organizations</vt:lpstr>
      <vt:lpstr>Social responsibility and organizations </vt:lpstr>
      <vt:lpstr>Continued…</vt:lpstr>
      <vt:lpstr>Social responsibility arguments </vt:lpstr>
      <vt:lpstr>Approaches to social responsibility</vt:lpstr>
      <vt:lpstr>The government and social responsibility </vt:lpstr>
      <vt:lpstr>How organizations influence government</vt:lpstr>
      <vt:lpstr>Managing social responsibility</vt:lpstr>
      <vt:lpstr>Continued…</vt:lpstr>
      <vt:lpstr>Discrimination </vt:lpstr>
      <vt:lpstr>Fraud </vt:lpstr>
      <vt:lpstr>Environmental issues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pouyan Es</dc:creator>
  <cp:lastModifiedBy>Pouyan Esmaeil Zadeh</cp:lastModifiedBy>
  <cp:revision>285</cp:revision>
  <dcterms:created xsi:type="dcterms:W3CDTF">2014-01-19T22:31:30Z</dcterms:created>
  <dcterms:modified xsi:type="dcterms:W3CDTF">2019-09-05T14:55:33Z</dcterms:modified>
</cp:coreProperties>
</file>